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8463C-EB5F-43AA-9792-DE8A147BCBA0}" type="datetimeFigureOut">
              <a:rPr lang="ru-RU" smtClean="0"/>
              <a:t>26.03.2014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2EEDB-4DEC-4857-97E3-E8F54600B2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2EEDB-4DEC-4857-97E3-E8F54600B272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8064896" cy="3024336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Comic Sans MS" pitchFamily="66" charset="0"/>
              </a:rPr>
              <a:t>«Музыкально-ритмическая игра как средство построения сценария для праздника»</a:t>
            </a:r>
            <a:endParaRPr lang="ru-RU" sz="48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6165304"/>
            <a:ext cx="7268344" cy="504056"/>
          </a:xfrm>
        </p:spPr>
        <p:txBody>
          <a:bodyPr>
            <a:normAutofit fontScale="92500" lnSpcReduction="10000"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Подготовила музыкальный руководитель первой квалификационной категории 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Иванова Анна Александровна.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3356992"/>
            <a:ext cx="4536504" cy="2426116"/>
          </a:xfrm>
          <a:prstGeom prst="round2DiagRect">
            <a:avLst/>
          </a:prstGeom>
          <a:ln w="76200">
            <a:solidFill>
              <a:srgbClr val="0070C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/>
              <a:t>Детский праздник - это </a:t>
            </a:r>
            <a:r>
              <a:rPr lang="ru-RU" sz="2800" dirty="0" smtClean="0"/>
              <a:t>прежде всего хорошее </a:t>
            </a:r>
            <a:r>
              <a:rPr lang="ru-RU" sz="2800" dirty="0"/>
              <a:t>настроение не только детей, но и взрослых. 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Поводов для того, чтобы устроить </a:t>
            </a:r>
            <a:r>
              <a:rPr lang="ru-RU" sz="2800" dirty="0" smtClean="0"/>
              <a:t>ребенку </a:t>
            </a:r>
            <a:r>
              <a:rPr lang="ru-RU" sz="2800" dirty="0"/>
              <a:t>большое или маленькое торжество очень много – все календарные праздники, плюс дни рождения, </a:t>
            </a:r>
            <a:r>
              <a:rPr lang="ru-RU" sz="2800" dirty="0" smtClean="0"/>
              <a:t>окончание </a:t>
            </a:r>
            <a:r>
              <a:rPr lang="ru-RU" sz="2800" dirty="0"/>
              <a:t>учебного года с любимыми </a:t>
            </a:r>
            <a:r>
              <a:rPr lang="ru-RU" sz="2800" dirty="0" err="1"/>
              <a:t>мультигероями</a:t>
            </a:r>
            <a:r>
              <a:rPr lang="ru-RU" sz="2800" dirty="0"/>
              <a:t> и т.д. </a:t>
            </a:r>
          </a:p>
        </p:txBody>
      </p:sp>
      <p:pic>
        <p:nvPicPr>
          <p:cNvPr id="4" name="Рисунок 3" descr="DSC00461.JPG"/>
          <p:cNvPicPr>
            <a:picLocks noChangeAspect="1"/>
          </p:cNvPicPr>
          <p:nvPr/>
        </p:nvPicPr>
        <p:blipFill>
          <a:blip r:embed="rId2" cstate="print"/>
          <a:srcRect l="29525" t="1001" r="25588" b="5201"/>
          <a:stretch>
            <a:fillRect/>
          </a:stretch>
        </p:blipFill>
        <p:spPr>
          <a:xfrm>
            <a:off x="1259632" y="4221088"/>
            <a:ext cx="1944216" cy="2285306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5" name="Рисунок 4" descr="DSC004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293096"/>
            <a:ext cx="2523772" cy="1419622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P14001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4509120"/>
            <a:ext cx="2171733" cy="162880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r>
              <a:rPr lang="ru-RU" dirty="0"/>
              <a:t>Представляю </a:t>
            </a:r>
            <a:r>
              <a:rPr lang="ru-RU" dirty="0" smtClean="0"/>
              <a:t>вашему вниманию принцип построения </a:t>
            </a:r>
            <a:r>
              <a:rPr lang="ru-RU" dirty="0" smtClean="0"/>
              <a:t>сценария </a:t>
            </a:r>
            <a:r>
              <a:rPr lang="ru-RU" dirty="0" smtClean="0"/>
              <a:t>для любого </a:t>
            </a:r>
            <a:r>
              <a:rPr lang="ru-RU" dirty="0" smtClean="0"/>
              <a:t>детского </a:t>
            </a:r>
            <a:r>
              <a:rPr lang="ru-RU" dirty="0" smtClean="0"/>
              <a:t>праздника, не требующего особенной подготовки.</a:t>
            </a:r>
            <a:endParaRPr lang="ru-RU" dirty="0"/>
          </a:p>
        </p:txBody>
      </p:sp>
      <p:pic>
        <p:nvPicPr>
          <p:cNvPr id="4" name="Рисунок 3" descr="P1400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501008"/>
            <a:ext cx="3816424" cy="2862318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Рисунок 4" descr="image 01.png"/>
          <p:cNvPicPr>
            <a:picLocks noChangeAspect="1"/>
          </p:cNvPicPr>
          <p:nvPr/>
        </p:nvPicPr>
        <p:blipFill>
          <a:blip r:embed="rId3" cstate="print"/>
          <a:srcRect l="36350" t="51050" r="39990" b="1701"/>
          <a:stretch>
            <a:fillRect/>
          </a:stretch>
        </p:blipFill>
        <p:spPr>
          <a:xfrm>
            <a:off x="5796136" y="2221481"/>
            <a:ext cx="2736304" cy="4735911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054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2842" b="2842"/>
          <a:stretch>
            <a:fillRect/>
          </a:stretch>
        </p:blipFill>
        <p:spPr>
          <a:xfrm>
            <a:off x="611560" y="4437112"/>
            <a:ext cx="2747569" cy="1943547"/>
          </a:xfrm>
          <a:ln w="38100">
            <a:solidFill>
              <a:schemeClr val="accent5">
                <a:lumMod val="75000"/>
              </a:schemeClr>
            </a:solidFill>
          </a:ln>
          <a:scene3d>
            <a:camera prst="perspectiveRight"/>
            <a:lightRig rig="threePt" dir="t"/>
          </a:scene3d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11560" y="1052736"/>
            <a:ext cx="7632848" cy="2952328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 Я часто использую в своей практике различные путешествия, например в страну «</a:t>
            </a:r>
            <a:r>
              <a:rPr lang="ru-RU" sz="3200" dirty="0" err="1" smtClean="0"/>
              <a:t>Вообразилию</a:t>
            </a:r>
            <a:r>
              <a:rPr lang="ru-RU" sz="3200" dirty="0" smtClean="0"/>
              <a:t>», в весенний лес или мы отправляемся на поиски пиратских кладов.</a:t>
            </a:r>
            <a:endParaRPr lang="ru-RU" sz="3200" dirty="0"/>
          </a:p>
        </p:txBody>
      </p:sp>
      <p:pic>
        <p:nvPicPr>
          <p:cNvPr id="9" name="Рисунок 8" descr="Изображение 0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4437112"/>
            <a:ext cx="2939819" cy="2204864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13" name="Рисунок 12" descr="Изображение 03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1880" y="3501008"/>
            <a:ext cx="2267744" cy="1700808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  <a:scene3d>
            <a:camera prst="perspectiveLeft"/>
            <a:lightRig rig="threePt" dir="t"/>
          </a:scene3d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7_548_0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4371" b="4371"/>
          <a:stretch>
            <a:fillRect/>
          </a:stretch>
        </p:blipFill>
        <p:spPr>
          <a:xfrm>
            <a:off x="683568" y="3645024"/>
            <a:ext cx="2695718" cy="2306315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188640"/>
            <a:ext cx="8208912" cy="3024336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3200" dirty="0" smtClean="0"/>
              <a:t> </a:t>
            </a:r>
            <a:r>
              <a:rPr lang="ru-RU" sz="2800" dirty="0" smtClean="0"/>
              <a:t>В сценарий-путешествие легко вставляются любые музыкальные номера, которые могут называться именами островов, городов или станций (</a:t>
            </a:r>
            <a:r>
              <a:rPr lang="ru-RU" sz="2800" dirty="0" err="1" smtClean="0"/>
              <a:t>танцевалкино</a:t>
            </a:r>
            <a:r>
              <a:rPr lang="ru-RU" sz="2800" dirty="0" smtClean="0"/>
              <a:t>, остров музыкальных инструментов, город </a:t>
            </a:r>
            <a:r>
              <a:rPr lang="ru-RU" sz="2800" dirty="0" err="1" smtClean="0"/>
              <a:t>Песнинск</a:t>
            </a:r>
            <a:r>
              <a:rPr lang="ru-RU" sz="2800" dirty="0" smtClean="0"/>
              <a:t>). Остается только определиться со способом передвижения.</a:t>
            </a:r>
            <a:endParaRPr lang="ru-RU" sz="2800" dirty="0"/>
          </a:p>
        </p:txBody>
      </p:sp>
      <p:pic>
        <p:nvPicPr>
          <p:cNvPr id="6" name="Рисунок 5" descr="335909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3356992"/>
            <a:ext cx="2570726" cy="173928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7" name="Рисунок 6" descr="Creativida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4005064"/>
            <a:ext cx="3069332" cy="2296743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02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125" t="10679" r="2" b="6512"/>
          <a:stretch>
            <a:fillRect/>
          </a:stretch>
        </p:blipFill>
        <p:spPr>
          <a:xfrm>
            <a:off x="1187624" y="2348880"/>
            <a:ext cx="6696744" cy="4293454"/>
          </a:xfrm>
          <a:ln w="38100">
            <a:solidFill>
              <a:schemeClr val="accent5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836712"/>
            <a:ext cx="7704856" cy="1512168"/>
          </a:xfrm>
        </p:spPr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3200" dirty="0" smtClean="0"/>
              <a:t> Излюбленный способ путешествия у наших детей – паровоз. </a:t>
            </a:r>
            <a:endParaRPr lang="ru-RU" sz="32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00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9394" b="9394"/>
          <a:stretch>
            <a:fillRect/>
          </a:stretch>
        </p:blipFill>
        <p:spPr>
          <a:xfrm>
            <a:off x="2987824" y="4797152"/>
            <a:ext cx="2808312" cy="1710498"/>
          </a:xfr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908720"/>
            <a:ext cx="8424936" cy="3600400"/>
          </a:xfrm>
        </p:spPr>
        <p:txBody>
          <a:bodyPr>
            <a:normAutofit fontScale="70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 Уже в младшей группе дети хорошо знакомы с игрой «Паровозик». </a:t>
            </a:r>
            <a:r>
              <a:rPr lang="ru-RU" sz="3200" dirty="0" smtClean="0"/>
              <a:t>Это одна из </a:t>
            </a:r>
            <a:r>
              <a:rPr lang="ru-RU" sz="3200" dirty="0" smtClean="0"/>
              <a:t>первых </a:t>
            </a:r>
            <a:r>
              <a:rPr lang="ru-RU" sz="3200" dirty="0" smtClean="0"/>
              <a:t>игр, с которых проще всего начинать. </a:t>
            </a:r>
            <a:br>
              <a:rPr lang="ru-RU" sz="3200" dirty="0" smtClean="0"/>
            </a:br>
            <a:r>
              <a:rPr lang="ru-RU" sz="3200" dirty="0" smtClean="0"/>
              <a:t>Игровые действия просты и понятны каждому ребенку. Фраза: `Встали паровозиком` не требует дополнительных разъяснений. Дети становятся цепочкой и кладут руки на плечи впередистоящего. И под веселую песенку входят, точнее - `въезжают` на музыкальное занятия. </a:t>
            </a:r>
            <a:br>
              <a:rPr lang="ru-RU" sz="3200" dirty="0" smtClean="0"/>
            </a:br>
            <a:r>
              <a:rPr lang="ru-RU" sz="3200" dirty="0" smtClean="0"/>
              <a:t>Таким началом, </a:t>
            </a:r>
            <a:r>
              <a:rPr lang="ru-RU" sz="3200" dirty="0" smtClean="0"/>
              <a:t>мы </a:t>
            </a:r>
            <a:r>
              <a:rPr lang="ru-RU" sz="3200" dirty="0" err="1" smtClean="0"/>
              <a:t>решам</a:t>
            </a:r>
            <a:r>
              <a:rPr lang="ru-RU" sz="3200" dirty="0" smtClean="0"/>
              <a:t> </a:t>
            </a:r>
            <a:r>
              <a:rPr lang="ru-RU" sz="3200" dirty="0" smtClean="0"/>
              <a:t>сразу несколько </a:t>
            </a:r>
            <a:r>
              <a:rPr lang="ru-RU" sz="3200" dirty="0" smtClean="0"/>
              <a:t>задач:</a:t>
            </a:r>
            <a:r>
              <a:rPr lang="ru-RU" sz="3200" dirty="0" smtClean="0"/>
              <a:t> </a:t>
            </a:r>
            <a:br>
              <a:rPr lang="ru-RU" sz="3200" dirty="0" smtClean="0"/>
            </a:br>
            <a:r>
              <a:rPr lang="ru-RU" sz="3200" dirty="0" smtClean="0"/>
              <a:t>                   организационный </a:t>
            </a:r>
            <a:r>
              <a:rPr lang="ru-RU" sz="3200" dirty="0" smtClean="0"/>
              <a:t>момент. </a:t>
            </a:r>
            <a:br>
              <a:rPr lang="ru-RU" sz="3200" dirty="0" smtClean="0"/>
            </a:br>
            <a:r>
              <a:rPr lang="ru-RU" sz="3200" dirty="0" smtClean="0"/>
              <a:t>                   развитие чувства </a:t>
            </a:r>
            <a:r>
              <a:rPr lang="ru-RU" sz="3200" dirty="0" smtClean="0"/>
              <a:t>ритма - ножки пытаются топать в ритм песенки. </a:t>
            </a:r>
            <a:br>
              <a:rPr lang="ru-RU" sz="3200" dirty="0" smtClean="0"/>
            </a:br>
            <a:r>
              <a:rPr lang="ru-RU" sz="3200" dirty="0" smtClean="0"/>
              <a:t>                   развитие вокальных </a:t>
            </a:r>
            <a:r>
              <a:rPr lang="ru-RU" sz="3200" dirty="0" smtClean="0"/>
              <a:t>данных </a:t>
            </a:r>
            <a:r>
              <a:rPr lang="ru-RU" sz="3200" dirty="0" smtClean="0"/>
              <a:t>– </a:t>
            </a:r>
            <a:r>
              <a:rPr lang="ru-RU" sz="3200" dirty="0" smtClean="0"/>
              <a:t>ребенок </a:t>
            </a:r>
            <a:r>
              <a:rPr lang="ru-RU" sz="3200" dirty="0" smtClean="0"/>
              <a:t>подражает  </a:t>
            </a:r>
            <a:r>
              <a:rPr lang="ru-RU" sz="3200" dirty="0" smtClean="0"/>
              <a:t>паровозику - </a:t>
            </a:r>
            <a:r>
              <a:rPr lang="ru-RU" sz="3200" dirty="0" err="1" smtClean="0"/>
              <a:t>Чух</a:t>
            </a:r>
            <a:r>
              <a:rPr lang="ru-RU" sz="3200" dirty="0" smtClean="0"/>
              <a:t>, </a:t>
            </a:r>
            <a:r>
              <a:rPr lang="ru-RU" sz="3200" dirty="0" err="1" smtClean="0"/>
              <a:t>чух</a:t>
            </a:r>
            <a:r>
              <a:rPr lang="ru-RU" sz="3200" dirty="0" smtClean="0"/>
              <a:t>, </a:t>
            </a:r>
            <a:r>
              <a:rPr lang="ru-RU" sz="3200" dirty="0" err="1" smtClean="0"/>
              <a:t>чух</a:t>
            </a:r>
            <a:r>
              <a:rPr lang="ru-RU" sz="3200" dirty="0" smtClean="0"/>
              <a:t>, или - </a:t>
            </a:r>
            <a:r>
              <a:rPr lang="ru-RU" sz="3200" dirty="0" err="1" smtClean="0"/>
              <a:t>Ду</a:t>
            </a:r>
            <a:r>
              <a:rPr lang="ru-RU" sz="3200" dirty="0" smtClean="0"/>
              <a:t> - </a:t>
            </a:r>
            <a:r>
              <a:rPr lang="ru-RU" sz="3200" dirty="0" err="1" smtClean="0"/>
              <a:t>ду</a:t>
            </a:r>
            <a:r>
              <a:rPr lang="ru-RU" sz="32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ru-RU" sz="32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260648"/>
            <a:ext cx="5486400" cy="6408712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«Паровозик» Е. Железнова</a:t>
            </a:r>
          </a:p>
          <a:p>
            <a:endParaRPr lang="ru-RU" sz="2800" dirty="0" smtClean="0"/>
          </a:p>
          <a:p>
            <a:r>
              <a:rPr lang="ru-RU" sz="2800" dirty="0" smtClean="0"/>
              <a:t>Паровозик </a:t>
            </a:r>
            <a:r>
              <a:rPr lang="ru-RU" sz="2800" dirty="0" err="1" smtClean="0"/>
              <a:t>чух-чух-чух</a:t>
            </a:r>
            <a:r>
              <a:rPr lang="ru-RU" sz="2800" dirty="0" smtClean="0"/>
              <a:t>. </a:t>
            </a:r>
          </a:p>
          <a:p>
            <a:r>
              <a:rPr lang="ru-RU" sz="2800" dirty="0" smtClean="0"/>
              <a:t>Поезд мчится во весь дух.</a:t>
            </a:r>
          </a:p>
          <a:p>
            <a:r>
              <a:rPr lang="ru-RU" sz="2800" dirty="0" smtClean="0"/>
              <a:t>Паровозик </a:t>
            </a:r>
            <a:r>
              <a:rPr lang="ru-RU" sz="2800" dirty="0" err="1" smtClean="0"/>
              <a:t>чух-чух-чух</a:t>
            </a:r>
            <a:r>
              <a:rPr lang="ru-RU" sz="2800" dirty="0" smtClean="0"/>
              <a:t>. </a:t>
            </a:r>
          </a:p>
          <a:p>
            <a:r>
              <a:rPr lang="ru-RU" sz="2800" dirty="0" smtClean="0"/>
              <a:t>Поезд мчится во весь дух</a:t>
            </a:r>
            <a:r>
              <a:rPr lang="ru-RU" sz="2800" dirty="0" smtClean="0"/>
              <a:t>.</a:t>
            </a:r>
          </a:p>
          <a:p>
            <a:r>
              <a:rPr lang="ru-RU" sz="2800" dirty="0" err="1" smtClean="0"/>
              <a:t>Чух-чух-чух-чух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dirty="0" smtClean="0"/>
              <a:t>А колесики стучат, </a:t>
            </a:r>
          </a:p>
          <a:p>
            <a:r>
              <a:rPr lang="ru-RU" sz="2800" dirty="0" smtClean="0"/>
              <a:t>Тук-тук-тук-тук говорят.</a:t>
            </a:r>
          </a:p>
          <a:p>
            <a:r>
              <a:rPr lang="ru-RU" sz="2800" dirty="0" smtClean="0"/>
              <a:t>А колесики стучат, </a:t>
            </a:r>
          </a:p>
          <a:p>
            <a:r>
              <a:rPr lang="ru-RU" sz="2800" dirty="0" smtClean="0"/>
              <a:t>Тук-тук-тук-тук говорят.</a:t>
            </a:r>
          </a:p>
          <a:p>
            <a:r>
              <a:rPr lang="ru-RU" sz="2800" dirty="0" smtClean="0"/>
              <a:t>Тук-тук-тук-тук.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 descr="2(398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17" r="417"/>
          <a:stretch>
            <a:fillRect/>
          </a:stretch>
        </p:blipFill>
        <p:spPr>
          <a:xfrm>
            <a:off x="5004048" y="3717032"/>
            <a:ext cx="3843668" cy="2882751"/>
          </a:xfrm>
          <a:ln w="38100"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98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6217" b="16217"/>
          <a:stretch>
            <a:fillRect/>
          </a:stretch>
        </p:blipFill>
        <p:spPr>
          <a:xfrm>
            <a:off x="6012160" y="5085184"/>
            <a:ext cx="2880320" cy="1534964"/>
          </a:xfr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9592" y="260648"/>
            <a:ext cx="7416824" cy="5400600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  Для детей постарше задача паровоза усложняется. У нашего паровоза на пути встречаются разные </a:t>
            </a:r>
            <a:r>
              <a:rPr lang="ru-RU" sz="2000" dirty="0" smtClean="0"/>
              <a:t>препятствия.</a:t>
            </a:r>
            <a:endParaRPr lang="ru-RU" sz="2000" dirty="0" smtClean="0"/>
          </a:p>
          <a:p>
            <a:r>
              <a:rPr lang="ru-RU" sz="2000" dirty="0" smtClean="0"/>
              <a:t>И вот тут нужно ставить перед детьми новые дополнительные задачи. Это будет </a:t>
            </a:r>
            <a:r>
              <a:rPr lang="ru-RU" sz="2000" dirty="0" err="1" smtClean="0"/>
              <a:t>способствать</a:t>
            </a:r>
            <a:r>
              <a:rPr lang="ru-RU" sz="2000" dirty="0" smtClean="0"/>
              <a:t> развитию чувства ответственности и концентрации внимания. </a:t>
            </a:r>
          </a:p>
          <a:p>
            <a:r>
              <a:rPr lang="ru-RU" sz="2000" dirty="0" smtClean="0"/>
              <a:t>1. На пути следования паровозика поставьте стульчики или положите спортивный инвентарь: кочки, кегли. </a:t>
            </a:r>
          </a:p>
          <a:p>
            <a:r>
              <a:rPr lang="ru-RU" sz="2000" dirty="0" smtClean="0"/>
              <a:t>Перед </a:t>
            </a:r>
            <a:r>
              <a:rPr lang="ru-RU" sz="2000" dirty="0" smtClean="0"/>
              <a:t>машинистом </a:t>
            </a:r>
            <a:r>
              <a:rPr lang="ru-RU" sz="2000" dirty="0" smtClean="0"/>
              <a:t>стоит не простая задача - обойти препятствия с такой скоростью, чтобы `вагончики` не отстали друг от друга и состав не рассыпался. </a:t>
            </a:r>
            <a:r>
              <a:rPr lang="ru-RU" sz="2000" dirty="0" smtClean="0"/>
              <a:t>По пути следования мы можем выполнять и ритмические задания.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2. </a:t>
            </a:r>
            <a:r>
              <a:rPr lang="ru-RU" sz="2000" dirty="0" smtClean="0"/>
              <a:t>Смена </a:t>
            </a:r>
            <a:r>
              <a:rPr lang="ru-RU" sz="2000" dirty="0" smtClean="0"/>
              <a:t>машинистов - происходит на каждый куплет, фразу или сигнал, который подает руководитель. Ведущий становится последним вагончиком, а его место занимает ребенок стоящий вторым.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3.Меняя </a:t>
            </a:r>
            <a:r>
              <a:rPr lang="ru-RU" sz="2000" dirty="0" smtClean="0"/>
              <a:t>регистр и темп сопровождения, Вы помогаете ребенку понять музыкальный язык и в игровой форме знакомите с выразительными средствами музыки. </a:t>
            </a:r>
          </a:p>
          <a:p>
            <a:r>
              <a:rPr lang="ru-RU" sz="2000" dirty="0" smtClean="0"/>
              <a:t>Медленно - быстро, замедляя - ускоряя. </a:t>
            </a:r>
          </a:p>
          <a:p>
            <a:r>
              <a:rPr lang="ru-RU" sz="2000" dirty="0" smtClean="0"/>
              <a:t>Большой и тяжелый состав - маленький, игрушечный. 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preview (5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2" r="72"/>
          <a:stretch>
            <a:fillRect/>
          </a:stretch>
        </p:blipFill>
        <p:spPr>
          <a:xfrm>
            <a:off x="1763713" y="2276475"/>
            <a:ext cx="5486400" cy="4114800"/>
          </a:xfrm>
          <a:ln w="38100">
            <a:solidFill>
              <a:schemeClr val="accent5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7624" y="332656"/>
            <a:ext cx="6840760" cy="223224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Еще один способ передвижения от одного музыкального номера до другого – </a:t>
            </a:r>
          </a:p>
          <a:p>
            <a:pPr algn="ctr"/>
            <a:r>
              <a:rPr lang="ru-RU" sz="3600" dirty="0" smtClean="0"/>
              <a:t>«Автобус»</a:t>
            </a:r>
          </a:p>
          <a:p>
            <a:pPr algn="ctr"/>
            <a:r>
              <a:rPr lang="ru-RU" sz="2000" dirty="0" smtClean="0"/>
              <a:t>Е. Железнова</a:t>
            </a:r>
            <a:endParaRPr lang="ru-RU" sz="20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9592" y="332656"/>
            <a:ext cx="7632848" cy="633670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1600" dirty="0" smtClean="0"/>
              <a:t>Вот мы в автобусе сидим</a:t>
            </a:r>
            <a:br>
              <a:rPr lang="ru-RU" sz="1600" dirty="0" smtClean="0"/>
            </a:br>
            <a:r>
              <a:rPr lang="ru-RU" sz="1600" dirty="0" smtClean="0"/>
              <a:t>И сидим, и сидим</a:t>
            </a:r>
            <a:br>
              <a:rPr lang="ru-RU" sz="1600" dirty="0" smtClean="0"/>
            </a:br>
            <a:r>
              <a:rPr lang="ru-RU" sz="1600" dirty="0" smtClean="0"/>
              <a:t>И </a:t>
            </a:r>
            <a:r>
              <a:rPr lang="ru-RU" sz="1600" dirty="0" smtClean="0"/>
              <a:t>из окошечка глядим</a:t>
            </a:r>
            <a:br>
              <a:rPr lang="ru-RU" sz="1600" dirty="0" smtClean="0"/>
            </a:br>
            <a:r>
              <a:rPr lang="ru-RU" sz="1600" dirty="0" smtClean="0"/>
              <a:t>Всё глядим</a:t>
            </a:r>
            <a:r>
              <a:rPr lang="ru-RU" sz="1600" dirty="0" smtClean="0"/>
              <a:t>!</a:t>
            </a:r>
          </a:p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Глядим </a:t>
            </a:r>
            <a:r>
              <a:rPr lang="ru-RU" sz="1600" dirty="0" smtClean="0"/>
              <a:t>назад, глядим вперёд</a:t>
            </a:r>
            <a:br>
              <a:rPr lang="ru-RU" sz="1600" dirty="0" smtClean="0"/>
            </a:br>
            <a:r>
              <a:rPr lang="ru-RU" sz="1600" dirty="0" smtClean="0"/>
              <a:t>Вот так вот, вот так вот</a:t>
            </a:r>
            <a:br>
              <a:rPr lang="ru-RU" sz="1600" dirty="0" smtClean="0"/>
            </a:br>
            <a:r>
              <a:rPr lang="ru-RU" sz="1600" dirty="0" smtClean="0"/>
              <a:t>Ну </a:t>
            </a:r>
            <a:r>
              <a:rPr lang="ru-RU" sz="1600" dirty="0" smtClean="0"/>
              <a:t>что ж автобус не везёт</a:t>
            </a:r>
            <a:br>
              <a:rPr lang="ru-RU" sz="1600" dirty="0" smtClean="0"/>
            </a:br>
            <a:r>
              <a:rPr lang="ru-RU" sz="1600" dirty="0" smtClean="0"/>
              <a:t>Не везёт</a:t>
            </a:r>
            <a:r>
              <a:rPr lang="ru-RU" sz="1600" dirty="0" smtClean="0"/>
              <a:t>?</a:t>
            </a:r>
          </a:p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Колёса </a:t>
            </a:r>
            <a:r>
              <a:rPr lang="ru-RU" sz="1600" dirty="0" smtClean="0"/>
              <a:t>закружились</a:t>
            </a:r>
            <a:br>
              <a:rPr lang="ru-RU" sz="1600" dirty="0" smtClean="0"/>
            </a:br>
            <a:r>
              <a:rPr lang="ru-RU" sz="1600" dirty="0" smtClean="0"/>
              <a:t>Вот так вот, вот так вот</a:t>
            </a:r>
            <a:br>
              <a:rPr lang="ru-RU" sz="1600" dirty="0" smtClean="0"/>
            </a:br>
            <a:r>
              <a:rPr lang="ru-RU" sz="1600" dirty="0" smtClean="0"/>
              <a:t>Вперёд мы покатились</a:t>
            </a:r>
            <a:br>
              <a:rPr lang="ru-RU" sz="1600" dirty="0" smtClean="0"/>
            </a:br>
            <a:r>
              <a:rPr lang="ru-RU" sz="1600" dirty="0" smtClean="0"/>
              <a:t>Вот так вот</a:t>
            </a:r>
            <a:r>
              <a:rPr lang="ru-RU" sz="1600" dirty="0" smtClean="0"/>
              <a:t>!</a:t>
            </a:r>
          </a:p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А </a:t>
            </a:r>
            <a:r>
              <a:rPr lang="ru-RU" sz="1600" dirty="0" smtClean="0"/>
              <a:t>щётки по стеклу шуршат</a:t>
            </a:r>
            <a:br>
              <a:rPr lang="ru-RU" sz="1600" dirty="0" smtClean="0"/>
            </a:br>
            <a:r>
              <a:rPr lang="ru-RU" sz="1600" dirty="0" smtClean="0"/>
              <a:t>Вжик-вжик-вжик, вжик-вжик-вжик</a:t>
            </a:r>
            <a:br>
              <a:rPr lang="ru-RU" sz="1600" dirty="0" smtClean="0"/>
            </a:br>
            <a:r>
              <a:rPr lang="ru-RU" sz="1600" dirty="0" smtClean="0"/>
              <a:t>Все капельки смести хотят</a:t>
            </a:r>
            <a:br>
              <a:rPr lang="ru-RU" sz="1600" dirty="0" smtClean="0"/>
            </a:br>
            <a:r>
              <a:rPr lang="ru-RU" sz="1600" dirty="0" smtClean="0"/>
              <a:t>Вжик-вжик-вжик</a:t>
            </a:r>
            <a:r>
              <a:rPr lang="ru-RU" sz="1600" dirty="0" smtClean="0"/>
              <a:t>!</a:t>
            </a:r>
          </a:p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 </a:t>
            </a:r>
            <a:r>
              <a:rPr lang="ru-RU" sz="1600" dirty="0" smtClean="0"/>
              <a:t>мы не просто так сидим</a:t>
            </a:r>
            <a:br>
              <a:rPr lang="ru-RU" sz="1600" dirty="0" smtClean="0"/>
            </a:br>
            <a:r>
              <a:rPr lang="ru-RU" sz="1600" dirty="0" err="1" smtClean="0"/>
              <a:t>Бип-бип-бип</a:t>
            </a:r>
            <a:r>
              <a:rPr lang="ru-RU" sz="1600" dirty="0" smtClean="0"/>
              <a:t>, </a:t>
            </a:r>
            <a:r>
              <a:rPr lang="ru-RU" sz="1600" dirty="0" err="1" smtClean="0"/>
              <a:t>Бип-бип-бип</a:t>
            </a:r>
            <a:r>
              <a:rPr lang="ru-RU" sz="1600" dirty="0" smtClean="0"/>
              <a:t>,</a:t>
            </a:r>
            <a:br>
              <a:rPr lang="ru-RU" sz="1600" dirty="0" smtClean="0"/>
            </a:br>
            <a:r>
              <a:rPr lang="ru-RU" sz="1600" dirty="0" smtClean="0"/>
              <a:t>Мы громко-громко все гудим</a:t>
            </a:r>
            <a:br>
              <a:rPr lang="ru-RU" sz="1600" dirty="0" smtClean="0"/>
            </a:br>
            <a:r>
              <a:rPr lang="ru-RU" sz="1600" dirty="0" err="1" smtClean="0"/>
              <a:t>Бип-бип-бип</a:t>
            </a:r>
            <a:r>
              <a:rPr lang="ru-RU" sz="1600" dirty="0" smtClean="0"/>
              <a:t>!</a:t>
            </a:r>
          </a:p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Пускай </a:t>
            </a:r>
            <a:r>
              <a:rPr lang="ru-RU" sz="1600" dirty="0" smtClean="0"/>
              <a:t>автобус нас трясёт</a:t>
            </a:r>
            <a:br>
              <a:rPr lang="ru-RU" sz="1600" dirty="0" smtClean="0"/>
            </a:br>
            <a:r>
              <a:rPr lang="ru-RU" sz="1600" dirty="0" smtClean="0"/>
              <a:t>Вот так вот, вот так вот</a:t>
            </a:r>
            <a:br>
              <a:rPr lang="ru-RU" sz="1600" dirty="0" smtClean="0"/>
            </a:br>
            <a:r>
              <a:rPr lang="ru-RU" sz="1600" dirty="0" smtClean="0"/>
              <a:t>Мы едем-едем всё вперёд</a:t>
            </a:r>
            <a:br>
              <a:rPr lang="ru-RU" sz="1600" dirty="0" smtClean="0"/>
            </a:br>
            <a:r>
              <a:rPr lang="ru-RU" sz="1600" dirty="0" smtClean="0"/>
              <a:t>Вот так вот!</a:t>
            </a:r>
            <a:endParaRPr lang="ru-RU" sz="16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4685-samole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0688" b="20688"/>
          <a:stretch>
            <a:fillRect/>
          </a:stretch>
        </p:blipFill>
        <p:spPr>
          <a:xfrm>
            <a:off x="1792288" y="2852738"/>
            <a:ext cx="6019800" cy="3529012"/>
          </a:xfr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332656"/>
            <a:ext cx="7848872" cy="223224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Можно лететь на самолете.</a:t>
            </a:r>
          </a:p>
          <a:p>
            <a:pPr algn="ctr"/>
            <a:r>
              <a:rPr lang="ru-RU" sz="3200" dirty="0" smtClean="0"/>
              <a:t>Мы используем в этом случае игру </a:t>
            </a:r>
            <a:r>
              <a:rPr lang="ru-RU" sz="4800" dirty="0" smtClean="0"/>
              <a:t>«Летчики на аэродром»</a:t>
            </a:r>
            <a:endParaRPr lang="ru-RU" sz="48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07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834" b="834"/>
          <a:stretch>
            <a:fillRect/>
          </a:stretch>
        </p:blipFill>
        <p:spPr>
          <a:xfrm>
            <a:off x="1907704" y="2371389"/>
            <a:ext cx="5472608" cy="4035955"/>
          </a:xfrm>
          <a:ln w="38100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5616" y="908720"/>
            <a:ext cx="7416824" cy="18002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Вот несколько простых примеров как уже из готового музыкального материала составить сценарий развлечения на любую тематику.</a:t>
            </a:r>
            <a:endParaRPr lang="ru-RU" sz="2400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3B3B3B"/>
      </a:dk2>
      <a:lt2>
        <a:srgbClr val="E8C4F9"/>
      </a:lt2>
      <a:accent1>
        <a:srgbClr val="7810A7"/>
      </a:accent1>
      <a:accent2>
        <a:srgbClr val="C86EF0"/>
      </a:accent2>
      <a:accent3>
        <a:srgbClr val="45FFFA"/>
      </a:accent3>
      <a:accent4>
        <a:srgbClr val="7810A7"/>
      </a:accent4>
      <a:accent5>
        <a:srgbClr val="DA9EF5"/>
      </a:accent5>
      <a:accent6>
        <a:srgbClr val="C86EF0"/>
      </a:accent6>
      <a:hlink>
        <a:srgbClr val="00C8C3"/>
      </a:hlink>
      <a:folHlink>
        <a:srgbClr val="7810A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247</Words>
  <Application>Microsoft Office PowerPoint</Application>
  <PresentationFormat>Экран (4:3)</PresentationFormat>
  <Paragraphs>48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«Музыкально-ритмическая игра как средство построения сценария для праздника»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«Музыкально-ритмическая игра как средство построения сценария для праздника»</dc:title>
  <dc:creator>дом</dc:creator>
  <cp:lastModifiedBy>RePack by SPecialiST</cp:lastModifiedBy>
  <cp:revision>26</cp:revision>
  <dcterms:created xsi:type="dcterms:W3CDTF">2014-03-25T16:26:54Z</dcterms:created>
  <dcterms:modified xsi:type="dcterms:W3CDTF">2014-03-26T15:47:04Z</dcterms:modified>
</cp:coreProperties>
</file>